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8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CA0368-11BC-4F9C-9546-2783FC2097D9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A8864-2B06-4B1B-9FD7-3C5C7B8AF28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0FF022-B264-4175-B658-E3FDC3E8B71C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85C6EB-C013-4A37-B520-9E1A66DAAF55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6585A1-2C09-4803-B5A9-5B23F2FE63B4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55A24-224F-4819-A12E-B5591531990F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FF96-4174-4CE9-B65F-FA96292E19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55A24-224F-4819-A12E-B5591531990F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FF96-4174-4CE9-B65F-FA96292E19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55A24-224F-4819-A12E-B5591531990F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FF96-4174-4CE9-B65F-FA96292E19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55A24-224F-4819-A12E-B5591531990F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FF96-4174-4CE9-B65F-FA96292E19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55A24-224F-4819-A12E-B5591531990F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FF96-4174-4CE9-B65F-FA96292E19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55A24-224F-4819-A12E-B5591531990F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FF96-4174-4CE9-B65F-FA96292E19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55A24-224F-4819-A12E-B5591531990F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FF96-4174-4CE9-B65F-FA96292E19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55A24-224F-4819-A12E-B5591531990F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FF96-4174-4CE9-B65F-FA96292E19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55A24-224F-4819-A12E-B5591531990F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FF96-4174-4CE9-B65F-FA96292E19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55A24-224F-4819-A12E-B5591531990F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FF96-4174-4CE9-B65F-FA96292E19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55A24-224F-4819-A12E-B5591531990F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FF96-4174-4CE9-B65F-FA96292E19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55A24-224F-4819-A12E-B5591531990F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5FF96-4174-4CE9-B65F-FA96292E197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29600" cy="1828800"/>
          </a:xfrm>
        </p:spPr>
        <p:txBody>
          <a:bodyPr/>
          <a:lstStyle/>
          <a:p>
            <a:pPr eaLnBrk="1" hangingPunct="1"/>
            <a:r>
              <a:rPr lang="tr-TR" sz="3600" b="1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leveland Condensed" pitchFamily="18" charset="0"/>
                <a:ea typeface="+mn-ea"/>
                <a:cs typeface="+mn-cs"/>
              </a:rPr>
              <a:t>Importance of Turkish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990600" y="1905001"/>
            <a:ext cx="7162800" cy="1142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tr-TR" sz="2400" b="1" dirty="0" smtClean="0">
                <a:solidFill>
                  <a:srgbClr val="000066"/>
                </a:solidFill>
                <a:latin typeface="Cleveland Condensed" pitchFamily="18" charset="0"/>
              </a:rPr>
              <a:t>Turkish is a critical</a:t>
            </a:r>
            <a:r>
              <a:rPr lang="en-US" sz="2400" b="1" dirty="0" smtClean="0">
                <a:solidFill>
                  <a:srgbClr val="000066"/>
                </a:solidFill>
                <a:latin typeface="Cleveland Condensed" pitchFamily="18" charset="0"/>
              </a:rPr>
              <a:t>-need</a:t>
            </a:r>
            <a:r>
              <a:rPr lang="tr-TR" sz="2400" b="1" dirty="0" smtClean="0">
                <a:solidFill>
                  <a:srgbClr val="000066"/>
                </a:solidFill>
                <a:latin typeface="Cleveland Condensed" pitchFamily="18" charset="0"/>
              </a:rPr>
              <a:t> </a:t>
            </a:r>
            <a:r>
              <a:rPr lang="en-US" sz="2400" b="1" dirty="0" smtClean="0">
                <a:solidFill>
                  <a:srgbClr val="000066"/>
                </a:solidFill>
                <a:latin typeface="Cleveland Condensed" pitchFamily="18" charset="0"/>
              </a:rPr>
              <a:t>l</a:t>
            </a:r>
            <a:r>
              <a:rPr lang="tr-TR" sz="2400" b="1" dirty="0" smtClean="0">
                <a:solidFill>
                  <a:srgbClr val="000066"/>
                </a:solidFill>
                <a:latin typeface="Cleveland Condensed" pitchFamily="18" charset="0"/>
              </a:rPr>
              <a:t>anguage </a:t>
            </a:r>
            <a:r>
              <a:rPr lang="en-US" sz="2400" b="1" dirty="0" smtClean="0">
                <a:solidFill>
                  <a:srgbClr val="000066"/>
                </a:solidFill>
                <a:latin typeface="Cleveland Condensed" pitchFamily="18" charset="0"/>
              </a:rPr>
              <a:t>in the U.S. </a:t>
            </a:r>
            <a:r>
              <a:rPr lang="tr-TR" sz="2400" b="1" dirty="0" smtClean="0">
                <a:solidFill>
                  <a:srgbClr val="000066"/>
                </a:solidFill>
                <a:latin typeface="Cleveland Condensed" pitchFamily="18" charset="0"/>
              </a:rPr>
              <a:t>supported </a:t>
            </a:r>
            <a:r>
              <a:rPr lang="tr-TR" sz="2400" b="1" dirty="0">
                <a:solidFill>
                  <a:srgbClr val="000066"/>
                </a:solidFill>
                <a:latin typeface="Cleveland Condensed" pitchFamily="18" charset="0"/>
              </a:rPr>
              <a:t>by four state </a:t>
            </a:r>
            <a:r>
              <a:rPr lang="tr-TR" sz="2400" b="1" dirty="0" smtClean="0">
                <a:solidFill>
                  <a:srgbClr val="000066"/>
                </a:solidFill>
                <a:latin typeface="Cleveland Condensed" pitchFamily="18" charset="0"/>
              </a:rPr>
              <a:t>agencies</a:t>
            </a:r>
            <a:r>
              <a:rPr lang="en-US" sz="2400" b="1" dirty="0" smtClean="0">
                <a:solidFill>
                  <a:srgbClr val="000066"/>
                </a:solidFill>
                <a:latin typeface="Cleveland Condensed" pitchFamily="18" charset="0"/>
              </a:rPr>
              <a:t>:</a:t>
            </a:r>
            <a:endParaRPr lang="tr-TR" sz="2400" b="1" dirty="0">
              <a:solidFill>
                <a:srgbClr val="000066"/>
              </a:solidFill>
              <a:latin typeface="Cleveland Condensed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tr-TR" sz="2400" b="1" dirty="0">
              <a:solidFill>
                <a:srgbClr val="000066"/>
              </a:solidFill>
              <a:latin typeface="Cleveland Condensed" pitchFamily="18" charset="0"/>
            </a:endParaRPr>
          </a:p>
        </p:txBody>
      </p:sp>
      <p:pic>
        <p:nvPicPr>
          <p:cNvPr id="5" name="Picture 5" descr="nslism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399" y="2743200"/>
            <a:ext cx="340125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267200" y="3124200"/>
            <a:ext cx="41148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b="1" dirty="0" smtClean="0">
                <a:solidFill>
                  <a:srgbClr val="000066"/>
                </a:solidFill>
                <a:latin typeface="Cleveland Condensed" pitchFamily="18" charset="0"/>
              </a:rPr>
              <a:t>Dept. of State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400" b="1" dirty="0" smtClean="0">
                <a:solidFill>
                  <a:srgbClr val="000066"/>
                </a:solidFill>
                <a:latin typeface="Cleveland Condensed" pitchFamily="18" charset="0"/>
              </a:rPr>
              <a:t>Dept. of Education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400" b="1" dirty="0" smtClean="0">
                <a:solidFill>
                  <a:srgbClr val="000066"/>
                </a:solidFill>
                <a:latin typeface="Cleveland Condensed" pitchFamily="18" charset="0"/>
              </a:rPr>
              <a:t>Dept. of Defense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400" b="1" dirty="0" smtClean="0">
                <a:solidFill>
                  <a:srgbClr val="000066"/>
                </a:solidFill>
                <a:latin typeface="Cleveland Condensed" pitchFamily="18" charset="0"/>
              </a:rPr>
              <a:t>Dir. of Nat’l. Intelligence</a:t>
            </a:r>
            <a:endParaRPr lang="tr-TR" sz="2400" b="1" dirty="0">
              <a:solidFill>
                <a:srgbClr val="000066"/>
              </a:solidFill>
              <a:latin typeface="Cleveland Condensed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tr-TR" sz="2400" b="1" dirty="0">
              <a:solidFill>
                <a:srgbClr val="000066"/>
              </a:solidFill>
              <a:latin typeface="Cleveland Condense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7315200" cy="2057400"/>
          </a:xfrm>
        </p:spPr>
        <p:txBody>
          <a:bodyPr>
            <a:normAutofit/>
          </a:bodyPr>
          <a:lstStyle/>
          <a:p>
            <a:pPr eaLnBrk="1" hangingPunct="1"/>
            <a:r>
              <a:rPr lang="tr-TR" sz="3600" b="1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leveland Condensed" pitchFamily="18" charset="0"/>
                <a:ea typeface="+mn-ea"/>
                <a:cs typeface="+mn-cs"/>
              </a:rPr>
              <a:t>Is Turkish taught in </a:t>
            </a:r>
            <a:r>
              <a:rPr lang="en-US" sz="3600" b="1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leveland Condensed" pitchFamily="18" charset="0"/>
                <a:ea typeface="+mn-ea"/>
                <a:cs typeface="+mn-cs"/>
              </a:rPr>
              <a:t/>
            </a:r>
            <a:br>
              <a:rPr lang="en-US" sz="3600" b="1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leveland Condensed" pitchFamily="18" charset="0"/>
                <a:ea typeface="+mn-ea"/>
                <a:cs typeface="+mn-cs"/>
              </a:rPr>
            </a:br>
            <a:r>
              <a:rPr lang="tr-TR" sz="3600" b="1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leveland Condensed" pitchFamily="18" charset="0"/>
                <a:ea typeface="+mn-ea"/>
                <a:cs typeface="+mn-cs"/>
              </a:rPr>
              <a:t>American Universities?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914400" y="2362200"/>
            <a:ext cx="71628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400" b="1" dirty="0" smtClean="0">
              <a:solidFill>
                <a:srgbClr val="000066"/>
              </a:solidFill>
              <a:latin typeface="Cleveland Condensed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tr-TR" sz="2400" b="1" dirty="0" smtClean="0">
                <a:solidFill>
                  <a:srgbClr val="000066"/>
                </a:solidFill>
                <a:latin typeface="Cleveland Condensed" pitchFamily="18" charset="0"/>
              </a:rPr>
              <a:t>Harvard</a:t>
            </a:r>
            <a:r>
              <a:rPr lang="tr-TR" sz="2400" b="1" dirty="0">
                <a:solidFill>
                  <a:srgbClr val="000066"/>
                </a:solidFill>
                <a:latin typeface="Cleveland Condensed" pitchFamily="18" charset="0"/>
              </a:rPr>
              <a:t>, Yale, UCLA, Stanford, SUNY and </a:t>
            </a:r>
            <a:r>
              <a:rPr lang="tr-TR" sz="2400" b="1" dirty="0" smtClean="0">
                <a:solidFill>
                  <a:srgbClr val="000066"/>
                </a:solidFill>
                <a:latin typeface="Cleveland Condensed" pitchFamily="18" charset="0"/>
              </a:rPr>
              <a:t>many other </a:t>
            </a:r>
            <a:r>
              <a:rPr lang="tr-TR" sz="2400" b="1" dirty="0">
                <a:solidFill>
                  <a:srgbClr val="000066"/>
                </a:solidFill>
                <a:latin typeface="Cleveland Condensed" pitchFamily="18" charset="0"/>
              </a:rPr>
              <a:t>universities teach Turkish at college level and </a:t>
            </a:r>
            <a:r>
              <a:rPr lang="tr-TR" sz="2400" b="1" dirty="0" smtClean="0">
                <a:solidFill>
                  <a:srgbClr val="000066"/>
                </a:solidFill>
                <a:latin typeface="Cleveland Condensed" pitchFamily="18" charset="0"/>
              </a:rPr>
              <a:t>expanding </a:t>
            </a:r>
            <a:r>
              <a:rPr lang="tr-TR" sz="2400" b="1" dirty="0">
                <a:solidFill>
                  <a:srgbClr val="000066"/>
                </a:solidFill>
                <a:latin typeface="Cleveland Condensed" pitchFamily="18" charset="0"/>
              </a:rPr>
              <a:t>their </a:t>
            </a:r>
            <a:r>
              <a:rPr lang="tr-TR" sz="2400" b="1" dirty="0" smtClean="0">
                <a:solidFill>
                  <a:srgbClr val="000066"/>
                </a:solidFill>
                <a:latin typeface="Cleveland Condensed" pitchFamily="18" charset="0"/>
              </a:rPr>
              <a:t>programs</a:t>
            </a:r>
          </a:p>
          <a:p>
            <a:endParaRPr lang="tr-TR" sz="2400" b="1" dirty="0" smtClean="0">
              <a:solidFill>
                <a:srgbClr val="000066"/>
              </a:solidFill>
              <a:latin typeface="Cleveland Condensed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tr-TR" sz="2400" b="1" dirty="0" smtClean="0">
                <a:solidFill>
                  <a:srgbClr val="000066"/>
                </a:solidFill>
                <a:latin typeface="Cleveland Condensed" pitchFamily="18" charset="0"/>
              </a:rPr>
              <a:t>Turkish is a key language for many academic positions </a:t>
            </a:r>
          </a:p>
          <a:p>
            <a:endParaRPr lang="tr-TR" sz="2400" b="1" dirty="0">
              <a:solidFill>
                <a:srgbClr val="000066"/>
              </a:solidFill>
              <a:latin typeface="Cleveland Condense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229600" cy="9144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200" b="1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leveland Condensed" pitchFamily="18" charset="0"/>
                <a:ea typeface="+mn-ea"/>
                <a:cs typeface="+mn-cs"/>
              </a:rPr>
              <a:t>Turkish Language Teaching at Universities &amp; Community Colleges</a:t>
            </a:r>
          </a:p>
        </p:txBody>
      </p:sp>
      <p:pic>
        <p:nvPicPr>
          <p:cNvPr id="16387" name="Picture 3" descr="UHCoug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143000"/>
            <a:ext cx="243840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581400" y="1173163"/>
            <a:ext cx="4419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tr-T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leveland Condensed" pitchFamily="18" charset="0"/>
              </a:rPr>
              <a:t>UNIVERSITY OF HOUSTON</a:t>
            </a:r>
          </a:p>
          <a:p>
            <a:pPr marL="342900" indent="-342900">
              <a:buFontTx/>
              <a:buChar char="•"/>
              <a:defRPr/>
            </a:pPr>
            <a:r>
              <a:rPr lang="en-US" sz="2400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leveland Condensed" pitchFamily="18" charset="0"/>
              </a:rPr>
              <a:t>Tu</a:t>
            </a:r>
            <a:r>
              <a:rPr lang="tr-TR" sz="24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leveland Condensed" pitchFamily="18" charset="0"/>
              </a:rPr>
              <a:t>rk</a:t>
            </a:r>
            <a:r>
              <a:rPr lang="en-US" sz="2400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leveland Condensed" pitchFamily="18" charset="0"/>
              </a:rPr>
              <a:t>ish</a:t>
            </a:r>
            <a:r>
              <a:rPr lang="en-US" sz="24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leveland Condensed" pitchFamily="18" charset="0"/>
              </a:rPr>
              <a:t> Language</a:t>
            </a:r>
          </a:p>
          <a:p>
            <a:pPr marL="342900" indent="-342900">
              <a:buFontTx/>
              <a:buChar char="•"/>
              <a:defRPr/>
            </a:pPr>
            <a:r>
              <a:rPr lang="en-US" sz="24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leveland Condensed" pitchFamily="18" charset="0"/>
              </a:rPr>
              <a:t>History</a:t>
            </a:r>
          </a:p>
        </p:txBody>
      </p:sp>
      <p:pic>
        <p:nvPicPr>
          <p:cNvPr id="16389" name="Picture 5" descr="sacolleg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3200400"/>
            <a:ext cx="23558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3810000" y="3429000"/>
            <a:ext cx="4419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tr-T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leveland Condensed" pitchFamily="18" charset="0"/>
              </a:rPr>
              <a:t>SAN ANTONIO COLLEGE</a:t>
            </a:r>
          </a:p>
          <a:p>
            <a:pPr marL="342900" indent="-342900">
              <a:buFontTx/>
              <a:buChar char="•"/>
              <a:defRPr/>
            </a:pPr>
            <a:r>
              <a:rPr lang="en-US" sz="24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leveland Condensed" pitchFamily="18" charset="0"/>
              </a:rPr>
              <a:t>Turkish Culture and Language</a:t>
            </a:r>
            <a:endParaRPr lang="tr-TR" sz="2400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leveland Condensed" pitchFamily="18" charset="0"/>
            </a:endParaRPr>
          </a:p>
        </p:txBody>
      </p:sp>
      <p:pic>
        <p:nvPicPr>
          <p:cNvPr id="16391" name="Picture 2" descr="https://festiva.tosm.ttu.edu/AthleteRecruits/Images/logo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41475" y="4706938"/>
            <a:ext cx="1254125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810000" y="4948238"/>
            <a:ext cx="441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tr-T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leveland Condensed" pitchFamily="18" charset="0"/>
              </a:rPr>
              <a:t>TEXAS TECH UNIVERSITY</a:t>
            </a:r>
            <a:endParaRPr lang="tr-TR" sz="2400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leveland Condensed" pitchFamily="18" charset="0"/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7" descr="http://www.cornnation.com/images/admin/texas_am_logo37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28956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3810000" y="2990850"/>
            <a:ext cx="441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tr-T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leveland Condensed" pitchFamily="18" charset="0"/>
              </a:rPr>
              <a:t>TEXAS A</a:t>
            </a:r>
            <a:r>
              <a:rPr lang="en-US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leveland Condensed" pitchFamily="18" charset="0"/>
              </a:rPr>
              <a:t>&amp;</a:t>
            </a:r>
            <a:r>
              <a:rPr lang="tr-T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leveland Condensed" pitchFamily="18" charset="0"/>
              </a:rPr>
              <a:t>M UNIVERSITY</a:t>
            </a:r>
          </a:p>
        </p:txBody>
      </p:sp>
      <p:pic>
        <p:nvPicPr>
          <p:cNvPr id="17412" name="Picture 9" descr="http://www.uark.edu/rd_vcad/urel/images/WEB_LOGO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1143000"/>
            <a:ext cx="289560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3810000" y="1366838"/>
            <a:ext cx="441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tr-T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leveland Condensed" pitchFamily="18" charset="0"/>
              </a:rPr>
              <a:t>UNIVERSITY OF ARKANSAS</a:t>
            </a:r>
          </a:p>
        </p:txBody>
      </p:sp>
      <p:pic>
        <p:nvPicPr>
          <p:cNvPr id="17414" name="Picture 2" descr="http://www.austin.cc.tx.us/admrule/acclogo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6800" y="4495800"/>
            <a:ext cx="19812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810000" y="4667250"/>
            <a:ext cx="4419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tr-T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leveland Condensed" pitchFamily="18" charset="0"/>
              </a:rPr>
              <a:t>AUSTIN COMMUNITY </a:t>
            </a:r>
            <a:endParaRPr lang="en-US" sz="24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leveland Condensed" pitchFamily="18" charset="0"/>
            </a:endParaRPr>
          </a:p>
          <a:p>
            <a:pPr marL="342900" indent="-342900">
              <a:defRPr/>
            </a:pPr>
            <a:r>
              <a:rPr lang="tr-T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leveland Condensed" pitchFamily="18" charset="0"/>
              </a:rPr>
              <a:t>COLLEGE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229600" cy="9144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200" b="1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leveland Condensed" pitchFamily="18" charset="0"/>
                <a:ea typeface="+mn-ea"/>
                <a:cs typeface="+mn-cs"/>
              </a:rPr>
              <a:t>Turkish Language Teaching at Universities &amp; Community Colleges</a:t>
            </a: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3810000" y="2990850"/>
            <a:ext cx="4419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en-US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leveland Condensed" pitchFamily="18" charset="0"/>
              </a:rPr>
              <a:t>UNIVERSITY OF TEXAS – </a:t>
            </a:r>
          </a:p>
          <a:p>
            <a:pPr marL="342900" indent="-342900">
              <a:defRPr/>
            </a:pPr>
            <a:r>
              <a:rPr lang="en-US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leveland Condensed" pitchFamily="18" charset="0"/>
              </a:rPr>
              <a:t>DALLAS</a:t>
            </a:r>
            <a:endParaRPr lang="tr-TR" sz="24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leveland Condensed" pitchFamily="18" charset="0"/>
            </a:endParaRP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3810000" y="1366838"/>
            <a:ext cx="47244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en-US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leveland Condensed" pitchFamily="18" charset="0"/>
              </a:rPr>
              <a:t>SOUTHERN METHODIST</a:t>
            </a:r>
          </a:p>
          <a:p>
            <a:pPr marL="342900" indent="-342900">
              <a:defRPr/>
            </a:pPr>
            <a:r>
              <a:rPr lang="en-US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leveland Condensed" pitchFamily="18" charset="0"/>
              </a:rPr>
              <a:t>UNIVERSITY</a:t>
            </a:r>
            <a:endParaRPr lang="tr-TR" sz="24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leveland Condensed" pitchFamily="18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810000" y="4667250"/>
            <a:ext cx="4419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en-US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leveland Condensed" pitchFamily="18" charset="0"/>
              </a:rPr>
              <a:t>MILLSAPS COLLEGE</a:t>
            </a:r>
          </a:p>
          <a:p>
            <a:pPr marL="342900" indent="-342900">
              <a:defRPr/>
            </a:pPr>
            <a:r>
              <a:rPr lang="en-US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leveland Condensed" pitchFamily="18" charset="0"/>
              </a:rPr>
              <a:t>JACKSON</a:t>
            </a:r>
            <a:endParaRPr lang="tr-TR" sz="24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leveland Condensed" pitchFamily="18" charset="0"/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229600" cy="9144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200" b="1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leveland Condensed" pitchFamily="18" charset="0"/>
                <a:ea typeface="+mn-ea"/>
                <a:cs typeface="+mn-cs"/>
              </a:rPr>
              <a:t>Turkish Language Teaching at Universities &amp; Community Colleges</a:t>
            </a:r>
          </a:p>
        </p:txBody>
      </p:sp>
      <p:pic>
        <p:nvPicPr>
          <p:cNvPr id="18438" name="Picture 2" descr="SMU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066800"/>
            <a:ext cx="285273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4" descr="UTD Logo 95 x 4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2871788"/>
            <a:ext cx="2590800" cy="109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Picture 6" descr="http://www.millsaps.edu/news_events/images/millsaps_logo_stacked_black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90600" y="4495800"/>
            <a:ext cx="23622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140</Words>
  <Application>Microsoft Office PowerPoint</Application>
  <PresentationFormat>On-screen Show (4:3)</PresentationFormat>
  <Paragraphs>33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Importance of Turkish</vt:lpstr>
      <vt:lpstr>Is Turkish taught in  American Universities?</vt:lpstr>
      <vt:lpstr>Turkish Language Teaching at Universities &amp; Community Colleges</vt:lpstr>
      <vt:lpstr>Turkish Language Teaching at Universities &amp; Community Colleges</vt:lpstr>
      <vt:lpstr>Turkish Language Teaching at Universities &amp; Community Colleges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Importance of Turkish</dc:title>
  <dc:creator>nazmiye.kadioglu</dc:creator>
  <cp:lastModifiedBy>nazmiye.kadioglu</cp:lastModifiedBy>
  <cp:revision>4</cp:revision>
  <dcterms:created xsi:type="dcterms:W3CDTF">2012-11-29T19:13:08Z</dcterms:created>
  <dcterms:modified xsi:type="dcterms:W3CDTF">2012-11-29T19:43:47Z</dcterms:modified>
</cp:coreProperties>
</file>